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7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254F-1B15-4EF7-AC8D-3CA9FF57C86D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88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B01B-6159-4F76-B930-FA288A19B862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92145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3A9E6-4A36-4141-8BF6-5BA9FDA4A0B0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64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07789-5DB5-4A22-9421-6AD1C5993F7F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67235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10618-5582-49AC-AA9A-149F218FAA89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14002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C3E2-C965-4CDB-96D1-9876EFCADA4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90320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0360-9060-41CC-B9C9-A8223B963CFA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678434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E9333D-5984-4A24-B69B-4EE5DAFC033C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20603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2F6C9-84B4-484F-8FF2-BEED4B016C0A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343004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15B2C-CCE2-4A4D-AB3E-E3B530FE088C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8989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208-4AA3-437F-A587-16E6BF748528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039936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7D2D694-C1C6-4FF8-80FD-883423D5367A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170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1225038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2 . «Получение и представление пространственных данных. Сущность и содержание </a:t>
            </a:r>
          </a:p>
          <a:p>
            <a:pPr algn="ctr"/>
            <a:r>
              <a:rPr lang="ru-RU" sz="2100" b="1" dirty="0">
                <a:solidFill>
                  <a:schemeClr val="tx1"/>
                </a:solidFill>
              </a:rPr>
              <a:t>геоинформационного картографирования»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0E30796-6A60-4605-B7DC-B46A46AC27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9144000" cy="1143000"/>
          </a:xfrm>
        </p:spPr>
        <p:txBody>
          <a:bodyPr/>
          <a:lstStyle/>
          <a:p>
            <a:pPr algn="ctr"/>
            <a:r>
              <a:rPr lang="ru-RU" altLang="ru-KZ" sz="4000" dirty="0"/>
              <a:t>Определение геоинформационного картографирования (ГИК)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B2180CA-2DE3-4D86-B73C-A2D29D417B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5780" y="2276872"/>
            <a:ext cx="8532440" cy="3877171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altLang="ru-KZ" sz="2800" dirty="0">
                <a:solidFill>
                  <a:srgbClr val="FF0000"/>
                </a:solidFill>
              </a:rPr>
              <a:t>Геоинформационное картографирование – </a:t>
            </a:r>
            <a:r>
              <a:rPr lang="ru-RU" altLang="ru-KZ" sz="2800" b="1" dirty="0">
                <a:solidFill>
                  <a:srgbClr val="FF0000"/>
                </a:solidFill>
              </a:rPr>
              <a:t>разделы картографии и геоинформатики</a:t>
            </a:r>
            <a:r>
              <a:rPr lang="ru-RU" altLang="ru-KZ" sz="2800" dirty="0">
                <a:solidFill>
                  <a:srgbClr val="FF0000"/>
                </a:solidFill>
              </a:rPr>
              <a:t>, охватывающие теорию, методы создания и использования геоинформационных моделей, цифровых и электронных карт, других пространственно-временных картографических моделей на основе геоинформационных систем и технологий</a:t>
            </a:r>
          </a:p>
          <a:p>
            <a:pPr marL="609600" indent="-609600">
              <a:buFontTx/>
              <a:buNone/>
            </a:pPr>
            <a:r>
              <a:rPr lang="ru-RU" altLang="ru-KZ" sz="2800" dirty="0">
                <a:solidFill>
                  <a:srgbClr val="FF0066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F49D26D-2ED5-4214-A5F6-1B4FE87BB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KZ" sz="4000" dirty="0"/>
              <a:t>Определение геоинформационного картографирования (ГИК) 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B372397-E91F-4402-9D2E-6A3BE81A4B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752" y="1988840"/>
            <a:ext cx="9036496" cy="3589139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dirty="0">
                <a:solidFill>
                  <a:srgbClr val="0000FF"/>
                </a:solidFill>
              </a:rPr>
              <a:t>Геоинформационное картографирование – </a:t>
            </a:r>
            <a:r>
              <a:rPr lang="ru-RU" altLang="ru-KZ" b="1" dirty="0">
                <a:solidFill>
                  <a:srgbClr val="0000FF"/>
                </a:solidFill>
              </a:rPr>
              <a:t>технологический процесс</a:t>
            </a:r>
            <a:r>
              <a:rPr lang="ru-RU" altLang="ru-KZ" dirty="0">
                <a:solidFill>
                  <a:srgbClr val="0000FF"/>
                </a:solidFill>
              </a:rPr>
              <a:t> сбора и обработки </a:t>
            </a:r>
            <a:r>
              <a:rPr lang="ru-RU" altLang="ru-KZ" dirty="0" err="1">
                <a:solidFill>
                  <a:srgbClr val="0000FF"/>
                </a:solidFill>
              </a:rPr>
              <a:t>геоинформации</a:t>
            </a:r>
            <a:r>
              <a:rPr lang="ru-RU" altLang="ru-KZ" dirty="0">
                <a:solidFill>
                  <a:srgbClr val="0000FF"/>
                </a:solidFill>
              </a:rPr>
              <a:t> (ГИ), формирования геоинформационных моделей (ГИМ), создания и ведения территориальных банков данных (ТБД), создания цифровых карт местности (ЦКМ) и электронных карт (ЭК)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A74FCAB-07A1-4BCC-A0CE-581DBE7B3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KZ"/>
              <a:t>Ключевые понятия ГИК: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43B3200-58B4-45E7-9029-7403AAF222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1916832"/>
            <a:ext cx="7740352" cy="4209331"/>
          </a:xfrm>
        </p:spPr>
        <p:txBody>
          <a:bodyPr>
            <a:normAutofit lnSpcReduction="10000"/>
          </a:bodyPr>
          <a:lstStyle/>
          <a:p>
            <a:r>
              <a:rPr lang="ru-RU" altLang="ru-KZ" sz="4000" b="1" dirty="0" err="1">
                <a:solidFill>
                  <a:srgbClr val="FF3300"/>
                </a:solidFill>
              </a:rPr>
              <a:t>Геоинформация</a:t>
            </a:r>
            <a:endParaRPr lang="ru-RU" altLang="ru-KZ" sz="4000" b="1" dirty="0">
              <a:solidFill>
                <a:srgbClr val="FF3300"/>
              </a:solidFill>
            </a:endParaRPr>
          </a:p>
          <a:p>
            <a:r>
              <a:rPr lang="ru-RU" altLang="ru-KZ" sz="4000" b="1" dirty="0">
                <a:solidFill>
                  <a:srgbClr val="FF3300"/>
                </a:solidFill>
              </a:rPr>
              <a:t>Геоинформационная модель</a:t>
            </a:r>
          </a:p>
          <a:p>
            <a:r>
              <a:rPr lang="ru-RU" altLang="ru-KZ" sz="4000" b="1" dirty="0">
                <a:solidFill>
                  <a:srgbClr val="FF3300"/>
                </a:solidFill>
              </a:rPr>
              <a:t>Территориальный банк данных</a:t>
            </a:r>
          </a:p>
          <a:p>
            <a:r>
              <a:rPr lang="ru-RU" altLang="ru-KZ" sz="4000" b="1" dirty="0">
                <a:solidFill>
                  <a:srgbClr val="FF3300"/>
                </a:solidFill>
              </a:rPr>
              <a:t>Цифровая карта</a:t>
            </a:r>
          </a:p>
          <a:p>
            <a:r>
              <a:rPr lang="ru-RU" altLang="ru-KZ" sz="4000" b="1" dirty="0">
                <a:solidFill>
                  <a:srgbClr val="FF3300"/>
                </a:solidFill>
              </a:rPr>
              <a:t>Электронная карта</a:t>
            </a:r>
          </a:p>
          <a:p>
            <a:r>
              <a:rPr lang="ru-RU" altLang="ru-KZ" sz="4000" b="1" dirty="0">
                <a:solidFill>
                  <a:srgbClr val="FF3300"/>
                </a:solidFill>
              </a:rPr>
              <a:t>Технологический процесс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400234D-46F1-4F08-98CE-006D0B32D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1335088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Различия традиционного и геоинформационного картографирования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B366099-AD13-4DB4-B8BF-676C6520ED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583946"/>
            <a:ext cx="8964613" cy="71437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80000"/>
              </a:lnSpc>
              <a:buFontTx/>
              <a:buNone/>
            </a:pPr>
            <a:endParaRPr lang="ru-KZ" altLang="ru-KZ" sz="1000" b="1">
              <a:solidFill>
                <a:srgbClr val="0066FF"/>
              </a:solidFill>
            </a:endParaRPr>
          </a:p>
        </p:txBody>
      </p:sp>
      <p:sp>
        <p:nvSpPr>
          <p:cNvPr id="9220" name="AutoShape 4">
            <a:extLst>
              <a:ext uri="{FF2B5EF4-FFF2-40B4-BE49-F238E27FC236}">
                <a16:creationId xmlns:a16="http://schemas.microsoft.com/office/drawing/2014/main" id="{26C0030D-6098-4169-9569-286D9C54B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663320"/>
            <a:ext cx="2232025" cy="1152525"/>
          </a:xfrm>
          <a:prstGeom prst="downArrowCallout">
            <a:avLst>
              <a:gd name="adj1" fmla="val 48416"/>
              <a:gd name="adj2" fmla="val 48416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21" name="AutoShape 5">
            <a:extLst>
              <a:ext uri="{FF2B5EF4-FFF2-40B4-BE49-F238E27FC236}">
                <a16:creationId xmlns:a16="http://schemas.microsoft.com/office/drawing/2014/main" id="{8CA8E6EE-0DFF-418C-BB2B-AEED2ADBC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1663320"/>
            <a:ext cx="2232025" cy="1152525"/>
          </a:xfrm>
          <a:prstGeom prst="downArrowCallout">
            <a:avLst>
              <a:gd name="adj1" fmla="val 48416"/>
              <a:gd name="adj2" fmla="val 48416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22" name="AutoShape 6">
            <a:extLst>
              <a:ext uri="{FF2B5EF4-FFF2-40B4-BE49-F238E27FC236}">
                <a16:creationId xmlns:a16="http://schemas.microsoft.com/office/drawing/2014/main" id="{AF95A306-4FA7-418A-B962-7E43FA844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1663320"/>
            <a:ext cx="3673475" cy="1152525"/>
          </a:xfrm>
          <a:prstGeom prst="downArrowCallout">
            <a:avLst>
              <a:gd name="adj1" fmla="val 79683"/>
              <a:gd name="adj2" fmla="val 79683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6CE9A8C2-9D7E-40BF-AE30-6FDA1CF08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663320"/>
            <a:ext cx="2232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/>
              <a:t>Процесс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027E6B11-14CB-4A6B-936C-B146970D2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1663320"/>
            <a:ext cx="2447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/>
              <a:t>Результат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0857D1E3-7BA9-4AE5-9B89-FA7195EC2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1663320"/>
            <a:ext cx="3635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 dirty="0"/>
              <a:t>Характеристики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7D80E8CA-BF09-435A-84B8-C37236E05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390520"/>
            <a:ext cx="2592387" cy="788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 dirty="0">
                <a:solidFill>
                  <a:srgbClr val="0066FF"/>
                </a:solidFill>
              </a:rPr>
              <a:t>Традиционное</a:t>
            </a:r>
          </a:p>
          <a:p>
            <a:pPr>
              <a:spcBef>
                <a:spcPct val="50000"/>
              </a:spcBef>
            </a:pPr>
            <a:r>
              <a:rPr lang="ru-RU" altLang="ru-KZ" b="1" dirty="0">
                <a:solidFill>
                  <a:srgbClr val="0066FF"/>
                </a:solidFill>
              </a:rPr>
              <a:t>картографирование</a:t>
            </a: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35728E51-4AD4-44D9-9C2E-2730FC0CB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119307"/>
            <a:ext cx="2663825" cy="788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>
                <a:solidFill>
                  <a:srgbClr val="FF0066"/>
                </a:solidFill>
              </a:rPr>
              <a:t>Геоинформационное</a:t>
            </a:r>
          </a:p>
          <a:p>
            <a:pPr>
              <a:spcBef>
                <a:spcPct val="50000"/>
              </a:spcBef>
            </a:pPr>
            <a:r>
              <a:rPr lang="ru-RU" altLang="ru-KZ" b="1">
                <a:solidFill>
                  <a:srgbClr val="FF0066"/>
                </a:solidFill>
              </a:rPr>
              <a:t>картографирование</a:t>
            </a:r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ABA8AA47-FC17-4A40-A04A-6BB77D941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3463545"/>
            <a:ext cx="158432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3600" b="1">
                <a:solidFill>
                  <a:srgbClr val="0066FF"/>
                </a:solidFill>
              </a:rPr>
              <a:t>Карта</a:t>
            </a:r>
          </a:p>
        </p:txBody>
      </p:sp>
      <p:sp>
        <p:nvSpPr>
          <p:cNvPr id="9229" name="Text Box 13">
            <a:extLst>
              <a:ext uri="{FF2B5EF4-FFF2-40B4-BE49-F238E27FC236}">
                <a16:creationId xmlns:a16="http://schemas.microsoft.com/office/drawing/2014/main" id="{85DC0EC3-94B8-4C69-90A2-425D2DFEC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4471607"/>
            <a:ext cx="12954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3600">
                <a:solidFill>
                  <a:srgbClr val="FF0066"/>
                </a:solidFill>
              </a:rPr>
              <a:t>ГИМ ЦКМ ЭК</a:t>
            </a:r>
          </a:p>
        </p:txBody>
      </p:sp>
      <p:sp>
        <p:nvSpPr>
          <p:cNvPr id="9230" name="Line 14">
            <a:extLst>
              <a:ext uri="{FF2B5EF4-FFF2-40B4-BE49-F238E27FC236}">
                <a16:creationId xmlns:a16="http://schemas.microsoft.com/office/drawing/2014/main" id="{BDA41CA9-398B-4AE3-88B1-B4739D0BF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3750882"/>
            <a:ext cx="431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9231" name="Line 15">
            <a:extLst>
              <a:ext uri="{FF2B5EF4-FFF2-40B4-BE49-F238E27FC236}">
                <a16:creationId xmlns:a16="http://schemas.microsoft.com/office/drawing/2014/main" id="{E33EC352-B5FD-4F70-8953-5B220BDD68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5479670"/>
            <a:ext cx="64928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9232" name="Text Box 16">
            <a:extLst>
              <a:ext uri="{FF2B5EF4-FFF2-40B4-BE49-F238E27FC236}">
                <a16:creationId xmlns:a16="http://schemas.microsoft.com/office/drawing/2014/main" id="{B05CA478-FAFB-4FA2-AB79-53AF33BD3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958720"/>
            <a:ext cx="4067175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ru-RU" altLang="ru-KZ" sz="2000" b="1">
                <a:solidFill>
                  <a:srgbClr val="0066FF"/>
                </a:solidFill>
              </a:rPr>
              <a:t>Аналоговая форма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ru-RU" altLang="ru-KZ" sz="2000" b="1">
                <a:solidFill>
                  <a:srgbClr val="0066FF"/>
                </a:solidFill>
              </a:rPr>
              <a:t>Стандартное содержание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ru-RU" altLang="ru-KZ" sz="2000" b="1">
                <a:solidFill>
                  <a:srgbClr val="0066FF"/>
                </a:solidFill>
              </a:rPr>
              <a:t>Статический характер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ru-RU" altLang="ru-KZ" sz="2000" b="1">
                <a:solidFill>
                  <a:srgbClr val="0066FF"/>
                </a:solidFill>
              </a:rPr>
              <a:t>Массив данных</a:t>
            </a:r>
          </a:p>
        </p:txBody>
      </p:sp>
      <p:sp>
        <p:nvSpPr>
          <p:cNvPr id="9233" name="Text Box 17">
            <a:extLst>
              <a:ext uri="{FF2B5EF4-FFF2-40B4-BE49-F238E27FC236}">
                <a16:creationId xmlns:a16="http://schemas.microsoft.com/office/drawing/2014/main" id="{11B473AB-5F27-4067-A128-03CFCF655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758945"/>
            <a:ext cx="4067175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ru-RU" altLang="ru-KZ" sz="2000" b="1" dirty="0">
                <a:solidFill>
                  <a:srgbClr val="FF0066"/>
                </a:solidFill>
              </a:rPr>
              <a:t>Цифровая форма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ru-RU" altLang="ru-KZ" sz="2000" b="1" dirty="0">
                <a:solidFill>
                  <a:srgbClr val="FF0066"/>
                </a:solidFill>
              </a:rPr>
              <a:t>Индивидуальное содержание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ru-RU" altLang="ru-KZ" sz="2000" b="1" dirty="0">
                <a:solidFill>
                  <a:srgbClr val="FF0066"/>
                </a:solidFill>
              </a:rPr>
              <a:t>Динамический характер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ru-RU" altLang="ru-KZ" sz="2000" b="1" dirty="0">
                <a:solidFill>
                  <a:srgbClr val="FF0066"/>
                </a:solidFill>
              </a:rPr>
              <a:t>Поток данных</a:t>
            </a:r>
          </a:p>
        </p:txBody>
      </p:sp>
      <p:sp>
        <p:nvSpPr>
          <p:cNvPr id="9234" name="Line 18">
            <a:extLst>
              <a:ext uri="{FF2B5EF4-FFF2-40B4-BE49-F238E27FC236}">
                <a16:creationId xmlns:a16="http://schemas.microsoft.com/office/drawing/2014/main" id="{9EA22919-B362-453D-B808-64DF80AF9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3750882"/>
            <a:ext cx="3603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9235" name="Line 19">
            <a:extLst>
              <a:ext uri="{FF2B5EF4-FFF2-40B4-BE49-F238E27FC236}">
                <a16:creationId xmlns:a16="http://schemas.microsoft.com/office/drawing/2014/main" id="{13703DBE-41C9-47E3-ABAE-EA2630C0F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5335207"/>
            <a:ext cx="3603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 animBg="1"/>
      <p:bldP spid="9227" grpId="0" animBg="1"/>
      <p:bldP spid="9228" grpId="0" animBg="1"/>
      <p:bldP spid="9229" grpId="0" animBg="1"/>
      <p:bldP spid="9232" grpId="0" animBg="1"/>
      <p:bldP spid="92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CD93E75-4230-4968-B008-239B74308D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KZ" sz="4000" b="1" dirty="0">
                <a:solidFill>
                  <a:srgbClr val="009900"/>
                </a:solidFill>
              </a:rPr>
              <a:t>Ориентация картографирования: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9015810-25CE-45DD-861A-C480F3D2FF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1844824"/>
            <a:ext cx="7956376" cy="452524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KZ" b="1" dirty="0">
                <a:solidFill>
                  <a:srgbClr val="009900"/>
                </a:solidFill>
              </a:rPr>
              <a:t>Традиционное картографирование направлено на подготовку информации непосредственно </a:t>
            </a:r>
            <a:r>
              <a:rPr lang="ru-RU" altLang="ru-KZ" b="1" dirty="0">
                <a:solidFill>
                  <a:srgbClr val="FF0066"/>
                </a:solidFill>
              </a:rPr>
              <a:t>для</a:t>
            </a:r>
            <a:r>
              <a:rPr lang="ru-RU" altLang="ru-KZ" b="1" dirty="0">
                <a:solidFill>
                  <a:srgbClr val="009900"/>
                </a:solidFill>
              </a:rPr>
              <a:t> </a:t>
            </a:r>
            <a:r>
              <a:rPr lang="ru-RU" altLang="ru-KZ" b="1" dirty="0">
                <a:solidFill>
                  <a:srgbClr val="FF0066"/>
                </a:solidFill>
              </a:rPr>
              <a:t>человека </a:t>
            </a:r>
            <a:r>
              <a:rPr lang="ru-RU" altLang="ru-KZ" b="1" dirty="0">
                <a:solidFill>
                  <a:srgbClr val="009900"/>
                </a:solidFill>
              </a:rPr>
              <a:t>(т.е. ориентировано на человеческое восприятие)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KZ" b="1" dirty="0">
                <a:solidFill>
                  <a:srgbClr val="0066FF"/>
                </a:solidFill>
              </a:rPr>
              <a:t>Геоинформационное картографирование направлено на подготовку информации</a:t>
            </a:r>
            <a:r>
              <a:rPr lang="ru-RU" altLang="ru-KZ" b="1" dirty="0">
                <a:solidFill>
                  <a:srgbClr val="009900"/>
                </a:solidFill>
              </a:rPr>
              <a:t> </a:t>
            </a:r>
            <a:r>
              <a:rPr lang="ru-RU" altLang="ru-KZ" b="1" dirty="0">
                <a:solidFill>
                  <a:srgbClr val="FF0066"/>
                </a:solidFill>
              </a:rPr>
              <a:t>для компьютера </a:t>
            </a:r>
            <a:r>
              <a:rPr lang="ru-RU" altLang="ru-KZ" b="1" dirty="0">
                <a:solidFill>
                  <a:srgbClr val="0066FF"/>
                </a:solidFill>
              </a:rPr>
              <a:t>(т.е. ориентировано на компьютерную обработку данных)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29C5A4B-19B3-483A-B308-714FCADCA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2756" y="-31833"/>
            <a:ext cx="8218487" cy="1228586"/>
          </a:xfrm>
        </p:spPr>
        <p:txBody>
          <a:bodyPr/>
          <a:lstStyle/>
          <a:p>
            <a:r>
              <a:rPr lang="ru-RU" altLang="ru-KZ" dirty="0"/>
              <a:t>Базовые понятия ГИК: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C109453-078B-4820-994E-0ECCDC0FBB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1784" y="1628800"/>
            <a:ext cx="8550696" cy="388843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Пространственные объекты – видимые и виртуальные объекты территории</a:t>
            </a:r>
          </a:p>
          <a:p>
            <a:pPr>
              <a:lnSpc>
                <a:spcPct val="90000"/>
              </a:lnSpc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Пространственные отношения – взаимосвязи объектов в пространстве</a:t>
            </a:r>
          </a:p>
          <a:p>
            <a:pPr>
              <a:lnSpc>
                <a:spcPct val="90000"/>
              </a:lnSpc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Пространственные свойства – свойства, объекта в части его  формы и положения в пространстве</a:t>
            </a:r>
          </a:p>
          <a:p>
            <a:pPr>
              <a:lnSpc>
                <a:spcPct val="90000"/>
              </a:lnSpc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Пространственная информация (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геоинформация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) –  информация о форме и положении объекта в пространстве</a:t>
            </a:r>
          </a:p>
          <a:p>
            <a:pPr>
              <a:lnSpc>
                <a:spcPct val="90000"/>
              </a:lnSpc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Геоинформационная модель – модель территории в пространственном отношении</a:t>
            </a:r>
          </a:p>
          <a:p>
            <a:pPr>
              <a:lnSpc>
                <a:spcPct val="90000"/>
              </a:lnSpc>
            </a:pP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Геоинформационный процесс – процесс получения пространственной информации, моделей объектов и территории </a:t>
            </a:r>
          </a:p>
          <a:p>
            <a:pPr>
              <a:lnSpc>
                <a:spcPct val="90000"/>
              </a:lnSpc>
            </a:pPr>
            <a:endParaRPr lang="ru-RU" altLang="ru-KZ" sz="24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041FF14-3B46-4C58-8B1F-06FDA9E349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KZ" sz="4000"/>
              <a:t>Схема взаимосвязей базовых понятий ГИК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241F5A1-BA7C-4208-AD1F-F04EC6982A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 flipV="1">
            <a:off x="0" y="1557338"/>
            <a:ext cx="9144000" cy="71437"/>
          </a:xfrm>
        </p:spPr>
        <p:txBody>
          <a:bodyPr>
            <a:normAutofit fontScale="25000" lnSpcReduction="20000"/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endParaRPr lang="ru-KZ" altLang="ru-KZ" sz="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2" name="AutoShape 4">
            <a:extLst>
              <a:ext uri="{FF2B5EF4-FFF2-40B4-BE49-F238E27FC236}">
                <a16:creationId xmlns:a16="http://schemas.microsoft.com/office/drawing/2014/main" id="{0403ABE1-3CB4-4DE9-8CE7-A23049B0F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700213"/>
            <a:ext cx="3311525" cy="914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97C1FAA7-49E8-45A8-9A43-77BAD7354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1700213"/>
            <a:ext cx="4859337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DB4CB7CF-CDD6-4BFB-A0FE-444D630D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844675"/>
            <a:ext cx="295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 b="1">
                <a:solidFill>
                  <a:schemeClr val="accent2">
                    <a:lumMod val="50000"/>
                  </a:schemeClr>
                </a:solidFill>
              </a:rPr>
              <a:t>Территория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D9EC28D1-97F4-40A5-A279-D6AB2AF30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844675"/>
            <a:ext cx="51482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 b="1">
                <a:solidFill>
                  <a:schemeClr val="accent2">
                    <a:lumMod val="50000"/>
                  </a:schemeClr>
                </a:solidFill>
              </a:rPr>
              <a:t>  Модель территории</a:t>
            </a:r>
          </a:p>
        </p:txBody>
      </p:sp>
      <p:sp>
        <p:nvSpPr>
          <p:cNvPr id="12296" name="AutoShape 8">
            <a:extLst>
              <a:ext uri="{FF2B5EF4-FFF2-40B4-BE49-F238E27FC236}">
                <a16:creationId xmlns:a16="http://schemas.microsoft.com/office/drawing/2014/main" id="{B18E1C20-9CCC-42A2-933F-DCA23D83B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860800"/>
            <a:ext cx="504825" cy="431800"/>
          </a:xfrm>
          <a:prstGeom prst="hexagon">
            <a:avLst>
              <a:gd name="adj" fmla="val 29228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7" name="AutoShape 9">
            <a:extLst>
              <a:ext uri="{FF2B5EF4-FFF2-40B4-BE49-F238E27FC236}">
                <a16:creationId xmlns:a16="http://schemas.microsoft.com/office/drawing/2014/main" id="{62066A69-AE60-4398-B8C4-4C525D831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860800"/>
            <a:ext cx="504825" cy="431800"/>
          </a:xfrm>
          <a:prstGeom prst="hexagon">
            <a:avLst>
              <a:gd name="adj" fmla="val 29228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8" name="AutoShape 10">
            <a:extLst>
              <a:ext uri="{FF2B5EF4-FFF2-40B4-BE49-F238E27FC236}">
                <a16:creationId xmlns:a16="http://schemas.microsoft.com/office/drawing/2014/main" id="{763A3E5B-BEAB-43EC-9ABE-B26F77097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860800"/>
            <a:ext cx="504825" cy="431800"/>
          </a:xfrm>
          <a:prstGeom prst="hexagon">
            <a:avLst>
              <a:gd name="adj" fmla="val 29228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9" name="AutoShape 11">
            <a:extLst>
              <a:ext uri="{FF2B5EF4-FFF2-40B4-BE49-F238E27FC236}">
                <a16:creationId xmlns:a16="http://schemas.microsoft.com/office/drawing/2014/main" id="{0C21E2AD-6265-4A3D-8429-4179C11B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3860800"/>
            <a:ext cx="504825" cy="431800"/>
          </a:xfrm>
          <a:prstGeom prst="hexagon">
            <a:avLst>
              <a:gd name="adj" fmla="val 29228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00" name="AutoShape 12">
            <a:extLst>
              <a:ext uri="{FF2B5EF4-FFF2-40B4-BE49-F238E27FC236}">
                <a16:creationId xmlns:a16="http://schemas.microsoft.com/office/drawing/2014/main" id="{E55F9DA1-32C9-447A-B877-3FA1742C2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3860800"/>
            <a:ext cx="504825" cy="431800"/>
          </a:xfrm>
          <a:prstGeom prst="hexagon">
            <a:avLst>
              <a:gd name="adj" fmla="val 29228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01" name="Text Box 13">
            <a:extLst>
              <a:ext uri="{FF2B5EF4-FFF2-40B4-BE49-F238E27FC236}">
                <a16:creationId xmlns:a16="http://schemas.microsoft.com/office/drawing/2014/main" id="{92032821-4612-4744-9FBD-D8EDC3100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1663"/>
            <a:ext cx="42116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 b="1">
                <a:solidFill>
                  <a:schemeClr val="accent2">
                    <a:lumMod val="50000"/>
                  </a:schemeClr>
                </a:solidFill>
              </a:rPr>
              <a:t>О  Б   Ъ   Е   К   Т</a:t>
            </a:r>
            <a:r>
              <a:rPr lang="ru-RU" altLang="ru-KZ" sz="3600" b="1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altLang="ru-KZ" sz="3200" b="1">
                <a:solidFill>
                  <a:schemeClr val="accent2">
                    <a:lumMod val="50000"/>
                  </a:schemeClr>
                </a:solidFill>
              </a:rPr>
              <a:t>Ы</a:t>
            </a:r>
          </a:p>
        </p:txBody>
      </p:sp>
      <p:sp>
        <p:nvSpPr>
          <p:cNvPr id="12303" name="Oval 15">
            <a:extLst>
              <a:ext uri="{FF2B5EF4-FFF2-40B4-BE49-F238E27FC236}">
                <a16:creationId xmlns:a16="http://schemas.microsoft.com/office/drawing/2014/main" id="{21753DFE-21B0-43DA-BB57-7260655ED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157788"/>
            <a:ext cx="360362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04" name="Oval 16">
            <a:extLst>
              <a:ext uri="{FF2B5EF4-FFF2-40B4-BE49-F238E27FC236}">
                <a16:creationId xmlns:a16="http://schemas.microsoft.com/office/drawing/2014/main" id="{91A9E37A-559B-4A18-B5BD-775FB78C6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157788"/>
            <a:ext cx="360362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05" name="Oval 17">
            <a:extLst>
              <a:ext uri="{FF2B5EF4-FFF2-40B4-BE49-F238E27FC236}">
                <a16:creationId xmlns:a16="http://schemas.microsoft.com/office/drawing/2014/main" id="{32D46B5F-BFB0-4BAD-A8FA-9F8B94981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5157788"/>
            <a:ext cx="3603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06" name="Oval 18">
            <a:extLst>
              <a:ext uri="{FF2B5EF4-FFF2-40B4-BE49-F238E27FC236}">
                <a16:creationId xmlns:a16="http://schemas.microsoft.com/office/drawing/2014/main" id="{9E5B5B20-55A0-4A27-8A45-113CB065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5157788"/>
            <a:ext cx="3603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07" name="Oval 19">
            <a:extLst>
              <a:ext uri="{FF2B5EF4-FFF2-40B4-BE49-F238E27FC236}">
                <a16:creationId xmlns:a16="http://schemas.microsoft.com/office/drawing/2014/main" id="{8F8E63DF-E3C3-487D-9D17-770E5C579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5157788"/>
            <a:ext cx="3603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08" name="Oval 20">
            <a:extLst>
              <a:ext uri="{FF2B5EF4-FFF2-40B4-BE49-F238E27FC236}">
                <a16:creationId xmlns:a16="http://schemas.microsoft.com/office/drawing/2014/main" id="{9BA34F37-3883-492D-995A-8BCB51BAF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5157788"/>
            <a:ext cx="3603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09" name="Text Box 21">
            <a:extLst>
              <a:ext uri="{FF2B5EF4-FFF2-40B4-BE49-F238E27FC236}">
                <a16:creationId xmlns:a16="http://schemas.microsoft.com/office/drawing/2014/main" id="{B44F6E8F-7A6A-4406-B0F9-99A8E72BF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437063"/>
            <a:ext cx="35274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 b="1">
                <a:solidFill>
                  <a:schemeClr val="accent2">
                    <a:lumMod val="50000"/>
                  </a:schemeClr>
                </a:solidFill>
              </a:rPr>
              <a:t>С в о й с т в а</a:t>
            </a:r>
          </a:p>
        </p:txBody>
      </p:sp>
      <p:sp>
        <p:nvSpPr>
          <p:cNvPr id="12310" name="Text Box 22">
            <a:extLst>
              <a:ext uri="{FF2B5EF4-FFF2-40B4-BE49-F238E27FC236}">
                <a16:creationId xmlns:a16="http://schemas.microsoft.com/office/drawing/2014/main" id="{ACCE06DF-64E8-43A6-A6D5-078BCABA0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4437063"/>
            <a:ext cx="55800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600" b="1">
                <a:solidFill>
                  <a:schemeClr val="accent2">
                    <a:lumMod val="50000"/>
                  </a:schemeClr>
                </a:solidFill>
              </a:rPr>
              <a:t>Г е о и н ф о р м а ц и я</a:t>
            </a:r>
          </a:p>
        </p:txBody>
      </p:sp>
      <p:sp>
        <p:nvSpPr>
          <p:cNvPr id="12311" name="Text Box 23">
            <a:extLst>
              <a:ext uri="{FF2B5EF4-FFF2-40B4-BE49-F238E27FC236}">
                <a16:creationId xmlns:a16="http://schemas.microsoft.com/office/drawing/2014/main" id="{89A6361D-C7D2-41C0-8D44-7698339E0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3141663"/>
            <a:ext cx="47164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 b="1">
                <a:solidFill>
                  <a:schemeClr val="accent2">
                    <a:lumMod val="50000"/>
                  </a:schemeClr>
                </a:solidFill>
              </a:rPr>
              <a:t>МОДЕЛИ ОБЪЕКТОВ</a:t>
            </a:r>
          </a:p>
        </p:txBody>
      </p:sp>
      <p:sp>
        <p:nvSpPr>
          <p:cNvPr id="12317" name="Rectangle 29">
            <a:extLst>
              <a:ext uri="{FF2B5EF4-FFF2-40B4-BE49-F238E27FC236}">
                <a16:creationId xmlns:a16="http://schemas.microsoft.com/office/drawing/2014/main" id="{016AF1F8-D4AE-46B0-B20A-AE7138AD3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3860800"/>
            <a:ext cx="50323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18" name="Rectangle 30">
            <a:extLst>
              <a:ext uri="{FF2B5EF4-FFF2-40B4-BE49-F238E27FC236}">
                <a16:creationId xmlns:a16="http://schemas.microsoft.com/office/drawing/2014/main" id="{F20AEB0A-F614-4688-8028-48179C422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860800"/>
            <a:ext cx="50323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19" name="Rectangle 31">
            <a:extLst>
              <a:ext uri="{FF2B5EF4-FFF2-40B4-BE49-F238E27FC236}">
                <a16:creationId xmlns:a16="http://schemas.microsoft.com/office/drawing/2014/main" id="{D85B27FC-8832-48C9-BCA3-991870883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860800"/>
            <a:ext cx="50323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20" name="Rectangle 32">
            <a:extLst>
              <a:ext uri="{FF2B5EF4-FFF2-40B4-BE49-F238E27FC236}">
                <a16:creationId xmlns:a16="http://schemas.microsoft.com/office/drawing/2014/main" id="{C0B0AEC5-2830-419F-B054-664C50F76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860800"/>
            <a:ext cx="50323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21" name="Rectangle 33">
            <a:extLst>
              <a:ext uri="{FF2B5EF4-FFF2-40B4-BE49-F238E27FC236}">
                <a16:creationId xmlns:a16="http://schemas.microsoft.com/office/drawing/2014/main" id="{B5C89611-440F-4477-9843-8C2EAB890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1013" y="3860800"/>
            <a:ext cx="50323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24" name="Rectangle 36">
            <a:extLst>
              <a:ext uri="{FF2B5EF4-FFF2-40B4-BE49-F238E27FC236}">
                <a16:creationId xmlns:a16="http://schemas.microsoft.com/office/drawing/2014/main" id="{464A1C75-9155-4CBA-9038-31F7E8F14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5229225"/>
            <a:ext cx="360362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25" name="Rectangle 37">
            <a:extLst>
              <a:ext uri="{FF2B5EF4-FFF2-40B4-BE49-F238E27FC236}">
                <a16:creationId xmlns:a16="http://schemas.microsoft.com/office/drawing/2014/main" id="{B0AE9D18-8C3E-432F-9893-7BAF95859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229225"/>
            <a:ext cx="360363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26" name="Rectangle 38">
            <a:extLst>
              <a:ext uri="{FF2B5EF4-FFF2-40B4-BE49-F238E27FC236}">
                <a16:creationId xmlns:a16="http://schemas.microsoft.com/office/drawing/2014/main" id="{ADD97D46-804F-4D86-92B7-6317E73A9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5229225"/>
            <a:ext cx="360362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27" name="Rectangle 39">
            <a:extLst>
              <a:ext uri="{FF2B5EF4-FFF2-40B4-BE49-F238E27FC236}">
                <a16:creationId xmlns:a16="http://schemas.microsoft.com/office/drawing/2014/main" id="{F78F730F-02BF-439B-8E71-DF18F48AF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5229225"/>
            <a:ext cx="360362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28" name="Rectangle 40">
            <a:extLst>
              <a:ext uri="{FF2B5EF4-FFF2-40B4-BE49-F238E27FC236}">
                <a16:creationId xmlns:a16="http://schemas.microsoft.com/office/drawing/2014/main" id="{AD9EC8B7-A96B-4BB6-8A7B-F4D8AFD3C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850" y="5229225"/>
            <a:ext cx="360363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29" name="Rectangle 41">
            <a:extLst>
              <a:ext uri="{FF2B5EF4-FFF2-40B4-BE49-F238E27FC236}">
                <a16:creationId xmlns:a16="http://schemas.microsoft.com/office/drawing/2014/main" id="{66C2ED7D-424B-4992-8345-D5DFAC61A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13" y="5229225"/>
            <a:ext cx="360362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0" name="Line 42">
            <a:extLst>
              <a:ext uri="{FF2B5EF4-FFF2-40B4-BE49-F238E27FC236}">
                <a16:creationId xmlns:a16="http://schemas.microsoft.com/office/drawing/2014/main" id="{380FE836-A53B-4399-8E48-168E38E128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8313" y="2636838"/>
            <a:ext cx="0" cy="1223962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1" name="Line 43">
            <a:extLst>
              <a:ext uri="{FF2B5EF4-FFF2-40B4-BE49-F238E27FC236}">
                <a16:creationId xmlns:a16="http://schemas.microsoft.com/office/drawing/2014/main" id="{A4D397E0-46D0-423D-9C19-4F5574A228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42988" y="2636838"/>
            <a:ext cx="0" cy="1223962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2" name="Line 44">
            <a:extLst>
              <a:ext uri="{FF2B5EF4-FFF2-40B4-BE49-F238E27FC236}">
                <a16:creationId xmlns:a16="http://schemas.microsoft.com/office/drawing/2014/main" id="{B66D951F-28FF-4D2F-BECB-54821A73AD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63713" y="2636838"/>
            <a:ext cx="0" cy="1223962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3" name="Line 45">
            <a:extLst>
              <a:ext uri="{FF2B5EF4-FFF2-40B4-BE49-F238E27FC236}">
                <a16:creationId xmlns:a16="http://schemas.microsoft.com/office/drawing/2014/main" id="{12BD2155-5663-4FCB-9074-5518CE97CF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32138" y="2636838"/>
            <a:ext cx="0" cy="1223962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4" name="Line 46">
            <a:extLst>
              <a:ext uri="{FF2B5EF4-FFF2-40B4-BE49-F238E27FC236}">
                <a16:creationId xmlns:a16="http://schemas.microsoft.com/office/drawing/2014/main" id="{5F0D530D-02BA-44E0-9A74-F6EDE4283D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4438" y="2636838"/>
            <a:ext cx="0" cy="1223962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5" name="Line 47">
            <a:extLst>
              <a:ext uri="{FF2B5EF4-FFF2-40B4-BE49-F238E27FC236}">
                <a16:creationId xmlns:a16="http://schemas.microsoft.com/office/drawing/2014/main" id="{046CBF3A-25C6-4716-8625-C4292C7D77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1188" y="4221163"/>
            <a:ext cx="288925" cy="936625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6" name="Line 48">
            <a:extLst>
              <a:ext uri="{FF2B5EF4-FFF2-40B4-BE49-F238E27FC236}">
                <a16:creationId xmlns:a16="http://schemas.microsoft.com/office/drawing/2014/main" id="{0FD4BB09-8317-4F24-967C-590F954FA49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4292600"/>
            <a:ext cx="0" cy="86518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7" name="Line 49">
            <a:extLst>
              <a:ext uri="{FF2B5EF4-FFF2-40B4-BE49-F238E27FC236}">
                <a16:creationId xmlns:a16="http://schemas.microsoft.com/office/drawing/2014/main" id="{F8DDDF20-B977-4FD5-AE62-F08B7EA386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4221163"/>
            <a:ext cx="288925" cy="936625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8" name="Line 50">
            <a:extLst>
              <a:ext uri="{FF2B5EF4-FFF2-40B4-BE49-F238E27FC236}">
                <a16:creationId xmlns:a16="http://schemas.microsoft.com/office/drawing/2014/main" id="{7D7A010E-6CDF-4634-9889-19DBB9A486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24075" y="4221163"/>
            <a:ext cx="287338" cy="936625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39" name="Line 51">
            <a:extLst>
              <a:ext uri="{FF2B5EF4-FFF2-40B4-BE49-F238E27FC236}">
                <a16:creationId xmlns:a16="http://schemas.microsoft.com/office/drawing/2014/main" id="{4369C85A-E2F6-4AB6-B6BA-679A5D7DB3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4292600"/>
            <a:ext cx="0" cy="86518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40" name="Line 52">
            <a:extLst>
              <a:ext uri="{FF2B5EF4-FFF2-40B4-BE49-F238E27FC236}">
                <a16:creationId xmlns:a16="http://schemas.microsoft.com/office/drawing/2014/main" id="{3F47271B-FD06-4C22-9573-3C519748402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4221163"/>
            <a:ext cx="287337" cy="936625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43" name="AutoShape 55">
            <a:extLst>
              <a:ext uri="{FF2B5EF4-FFF2-40B4-BE49-F238E27FC236}">
                <a16:creationId xmlns:a16="http://schemas.microsoft.com/office/drawing/2014/main" id="{C7F4BC8D-8CE9-46E5-9CBF-A01ED39BE81F}"/>
              </a:ext>
            </a:extLst>
          </p:cNvPr>
          <p:cNvSpPr>
            <a:spLocks/>
          </p:cNvSpPr>
          <p:nvPr/>
        </p:nvSpPr>
        <p:spPr bwMode="auto">
          <a:xfrm rot="5400000">
            <a:off x="3923506" y="2132807"/>
            <a:ext cx="865187" cy="7632700"/>
          </a:xfrm>
          <a:prstGeom prst="rightBracket">
            <a:avLst>
              <a:gd name="adj" fmla="val 73517"/>
            </a:avLst>
          </a:prstGeom>
          <a:noFill/>
          <a:ln w="38100">
            <a:solidFill>
              <a:srgbClr val="00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44" name="AutoShape 56">
            <a:extLst>
              <a:ext uri="{FF2B5EF4-FFF2-40B4-BE49-F238E27FC236}">
                <a16:creationId xmlns:a16="http://schemas.microsoft.com/office/drawing/2014/main" id="{2238EC2D-6C3D-4C93-8B8B-80F703624F2A}"/>
              </a:ext>
            </a:extLst>
          </p:cNvPr>
          <p:cNvSpPr>
            <a:spLocks/>
          </p:cNvSpPr>
          <p:nvPr/>
        </p:nvSpPr>
        <p:spPr bwMode="auto">
          <a:xfrm rot="5400000">
            <a:off x="3923506" y="2636045"/>
            <a:ext cx="720725" cy="6481762"/>
          </a:xfrm>
          <a:prstGeom prst="rightBracket">
            <a:avLst>
              <a:gd name="adj" fmla="val 74945"/>
            </a:avLst>
          </a:prstGeom>
          <a:noFill/>
          <a:ln w="38100">
            <a:solidFill>
              <a:srgbClr val="00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45" name="AutoShape 57">
            <a:extLst>
              <a:ext uri="{FF2B5EF4-FFF2-40B4-BE49-F238E27FC236}">
                <a16:creationId xmlns:a16="http://schemas.microsoft.com/office/drawing/2014/main" id="{6CA36666-38A6-4174-B669-BB6C2AD06659}"/>
              </a:ext>
            </a:extLst>
          </p:cNvPr>
          <p:cNvSpPr>
            <a:spLocks/>
          </p:cNvSpPr>
          <p:nvPr/>
        </p:nvSpPr>
        <p:spPr bwMode="auto">
          <a:xfrm rot="5400000">
            <a:off x="3960020" y="3104356"/>
            <a:ext cx="576262" cy="5400675"/>
          </a:xfrm>
          <a:prstGeom prst="rightBracket">
            <a:avLst>
              <a:gd name="adj" fmla="val 78099"/>
            </a:avLst>
          </a:prstGeom>
          <a:noFill/>
          <a:ln w="38100">
            <a:solidFill>
              <a:srgbClr val="00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46" name="AutoShape 58">
            <a:extLst>
              <a:ext uri="{FF2B5EF4-FFF2-40B4-BE49-F238E27FC236}">
                <a16:creationId xmlns:a16="http://schemas.microsoft.com/office/drawing/2014/main" id="{F2A9204E-A537-4693-90C6-850A6FF18D26}"/>
              </a:ext>
            </a:extLst>
          </p:cNvPr>
          <p:cNvSpPr>
            <a:spLocks/>
          </p:cNvSpPr>
          <p:nvPr/>
        </p:nvSpPr>
        <p:spPr bwMode="auto">
          <a:xfrm rot="5400000">
            <a:off x="3886994" y="3680619"/>
            <a:ext cx="433387" cy="4105275"/>
          </a:xfrm>
          <a:prstGeom prst="rightBracket">
            <a:avLst>
              <a:gd name="adj" fmla="val 78938"/>
            </a:avLst>
          </a:prstGeom>
          <a:noFill/>
          <a:ln w="38100">
            <a:solidFill>
              <a:srgbClr val="00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47" name="AutoShape 59">
            <a:extLst>
              <a:ext uri="{FF2B5EF4-FFF2-40B4-BE49-F238E27FC236}">
                <a16:creationId xmlns:a16="http://schemas.microsoft.com/office/drawing/2014/main" id="{199621E3-E838-41B9-847D-4CC0015F9CEF}"/>
              </a:ext>
            </a:extLst>
          </p:cNvPr>
          <p:cNvSpPr>
            <a:spLocks/>
          </p:cNvSpPr>
          <p:nvPr/>
        </p:nvSpPr>
        <p:spPr bwMode="auto">
          <a:xfrm rot="5400000">
            <a:off x="3995738" y="4005263"/>
            <a:ext cx="288925" cy="3311525"/>
          </a:xfrm>
          <a:prstGeom prst="rightBracket">
            <a:avLst>
              <a:gd name="adj" fmla="val 95513"/>
            </a:avLst>
          </a:prstGeom>
          <a:noFill/>
          <a:ln w="38100">
            <a:solidFill>
              <a:srgbClr val="00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48" name="AutoShape 60">
            <a:extLst>
              <a:ext uri="{FF2B5EF4-FFF2-40B4-BE49-F238E27FC236}">
                <a16:creationId xmlns:a16="http://schemas.microsoft.com/office/drawing/2014/main" id="{94B18FE8-6D3E-4172-8153-B0FC129E6EAD}"/>
              </a:ext>
            </a:extLst>
          </p:cNvPr>
          <p:cNvSpPr>
            <a:spLocks/>
          </p:cNvSpPr>
          <p:nvPr/>
        </p:nvSpPr>
        <p:spPr bwMode="auto">
          <a:xfrm rot="5400000">
            <a:off x="3960020" y="4472781"/>
            <a:ext cx="144462" cy="2232025"/>
          </a:xfrm>
          <a:prstGeom prst="rightBracket">
            <a:avLst>
              <a:gd name="adj" fmla="val 128755"/>
            </a:avLst>
          </a:prstGeom>
          <a:noFill/>
          <a:ln w="38100">
            <a:solidFill>
              <a:srgbClr val="00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49" name="Line 61">
            <a:extLst>
              <a:ext uri="{FF2B5EF4-FFF2-40B4-BE49-F238E27FC236}">
                <a16:creationId xmlns:a16="http://schemas.microsoft.com/office/drawing/2014/main" id="{8020AF49-0FA6-4B5A-8C2C-5B5C80905A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825" y="4292600"/>
            <a:ext cx="503238" cy="93662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0" name="Line 62">
            <a:extLst>
              <a:ext uri="{FF2B5EF4-FFF2-40B4-BE49-F238E27FC236}">
                <a16:creationId xmlns:a16="http://schemas.microsoft.com/office/drawing/2014/main" id="{F8F22712-EA7C-4082-A9FC-EC79AC0B8E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1500" y="4292600"/>
            <a:ext cx="0" cy="93662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1" name="Line 63">
            <a:extLst>
              <a:ext uri="{FF2B5EF4-FFF2-40B4-BE49-F238E27FC236}">
                <a16:creationId xmlns:a16="http://schemas.microsoft.com/office/drawing/2014/main" id="{AB91EC49-CBBC-4C2E-8A63-99198970843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95963" y="4292600"/>
            <a:ext cx="431800" cy="93662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2" name="Line 64">
            <a:extLst>
              <a:ext uri="{FF2B5EF4-FFF2-40B4-BE49-F238E27FC236}">
                <a16:creationId xmlns:a16="http://schemas.microsoft.com/office/drawing/2014/main" id="{F6C0B6A6-017E-42DC-B008-1AC124DD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77050" y="4292600"/>
            <a:ext cx="358775" cy="93662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3" name="Line 65">
            <a:extLst>
              <a:ext uri="{FF2B5EF4-FFF2-40B4-BE49-F238E27FC236}">
                <a16:creationId xmlns:a16="http://schemas.microsoft.com/office/drawing/2014/main" id="{5C99820B-2D89-4954-824A-B3BBA9A0415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51725" y="4292600"/>
            <a:ext cx="73025" cy="93662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4" name="Line 66">
            <a:extLst>
              <a:ext uri="{FF2B5EF4-FFF2-40B4-BE49-F238E27FC236}">
                <a16:creationId xmlns:a16="http://schemas.microsoft.com/office/drawing/2014/main" id="{7993F2E2-019B-4EC8-8F37-9A01991AAC4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596188" y="4292600"/>
            <a:ext cx="504825" cy="93662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5" name="Line 67">
            <a:extLst>
              <a:ext uri="{FF2B5EF4-FFF2-40B4-BE49-F238E27FC236}">
                <a16:creationId xmlns:a16="http://schemas.microsoft.com/office/drawing/2014/main" id="{A3A0C2B8-9B62-40CD-8AD0-6410A16BD5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59338" y="2492375"/>
            <a:ext cx="0" cy="136842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6" name="Line 68">
            <a:extLst>
              <a:ext uri="{FF2B5EF4-FFF2-40B4-BE49-F238E27FC236}">
                <a16:creationId xmlns:a16="http://schemas.microsoft.com/office/drawing/2014/main" id="{0327E8E0-C86A-46AB-BE91-958E42839D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24525" y="2492375"/>
            <a:ext cx="0" cy="1295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7" name="Line 69">
            <a:extLst>
              <a:ext uri="{FF2B5EF4-FFF2-40B4-BE49-F238E27FC236}">
                <a16:creationId xmlns:a16="http://schemas.microsoft.com/office/drawing/2014/main" id="{39207B68-7FFF-4B73-AADC-20344204B9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25" y="2492375"/>
            <a:ext cx="0" cy="136842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8" name="Line 70">
            <a:extLst>
              <a:ext uri="{FF2B5EF4-FFF2-40B4-BE49-F238E27FC236}">
                <a16:creationId xmlns:a16="http://schemas.microsoft.com/office/drawing/2014/main" id="{AC3B8F06-D198-496C-B501-5DDD1A29F7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80288" y="2492375"/>
            <a:ext cx="0" cy="136842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59" name="Line 71">
            <a:extLst>
              <a:ext uri="{FF2B5EF4-FFF2-40B4-BE49-F238E27FC236}">
                <a16:creationId xmlns:a16="http://schemas.microsoft.com/office/drawing/2014/main" id="{25AE3211-FBC0-4FBD-8734-4EAA0E7838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8350" y="2492375"/>
            <a:ext cx="0" cy="136842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360" name="Text Box 72">
            <a:extLst>
              <a:ext uri="{FF2B5EF4-FFF2-40B4-BE49-F238E27FC236}">
                <a16:creationId xmlns:a16="http://schemas.microsoft.com/office/drawing/2014/main" id="{924A17C7-EC9D-43F9-98CF-98EF1F40B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7856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3200" b="1">
                <a:solidFill>
                  <a:schemeClr val="accent2">
                    <a:lumMod val="50000"/>
                  </a:schemeClr>
                </a:solidFill>
              </a:rPr>
              <a:t>Геоинформационный процесс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2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2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2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2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2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2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2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2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2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2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2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2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2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2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2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2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2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2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2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2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2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2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2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2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2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2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2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2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2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2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 nodeType="clickPar">
                      <p:stCondLst>
                        <p:cond delay="indefinite"/>
                      </p:stCondLst>
                      <p:childTnLst>
                        <p:par>
                          <p:cTn id="2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12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2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2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12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12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12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12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12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12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12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12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2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12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2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2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  <p:bldP spid="12301" grpId="0"/>
      <p:bldP spid="12309" grpId="0"/>
      <p:bldP spid="12310" grpId="0"/>
      <p:bldP spid="12311" grpId="0"/>
      <p:bldP spid="123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310</TotalTime>
  <Words>319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Определение геоинформационного картографирования (ГИК) </vt:lpstr>
      <vt:lpstr>Определение геоинформационного картографирования (ГИК) </vt:lpstr>
      <vt:lpstr>Ключевые понятия ГИК:</vt:lpstr>
      <vt:lpstr>Различия традиционного и геоинформационного картографирования</vt:lpstr>
      <vt:lpstr>Ориентация картографирования:</vt:lpstr>
      <vt:lpstr>Базовые понятия ГИК:</vt:lpstr>
      <vt:lpstr>Схема взаимосвязей базовых понятий ГИК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15</cp:revision>
  <dcterms:created xsi:type="dcterms:W3CDTF">2006-08-15T13:48:55Z</dcterms:created>
  <dcterms:modified xsi:type="dcterms:W3CDTF">2024-09-21T02:57:12Z</dcterms:modified>
</cp:coreProperties>
</file>